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8"/>
  </p:notesMasterIdLst>
  <p:sldIdLst>
    <p:sldId id="256" r:id="rId2"/>
    <p:sldId id="278" r:id="rId3"/>
    <p:sldId id="280" r:id="rId4"/>
    <p:sldId id="277" r:id="rId5"/>
    <p:sldId id="281" r:id="rId6"/>
    <p:sldId id="279" r:id="rId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787B"/>
    <a:srgbClr val="F1C400"/>
    <a:srgbClr val="84BD22"/>
    <a:srgbClr val="E87722"/>
    <a:srgbClr val="0030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snapToObjects="1">
      <p:cViewPr varScale="1">
        <p:scale>
          <a:sx n="160" d="100"/>
          <a:sy n="160" d="100"/>
        </p:scale>
        <p:origin x="432" y="32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90B890-DF17-4D53-8AA8-7FAE5AB44AED}" type="datetimeFigureOut">
              <a:rPr lang="en-US" smtClean="0"/>
              <a:t>8/25/26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53348-2B22-4F73-91DF-41E243EBBC1D}" type="slidenum">
              <a:rPr lang="en-US" smtClean="0"/>
              <a:t>‹#›</a:t>
            </a:fld>
            <a:endParaRPr lang="en-US"/>
          </a:p>
        </p:txBody>
      </p:sp>
    </p:spTree>
    <p:extLst>
      <p:ext uri="{BB962C8B-B14F-4D97-AF65-F5344CB8AC3E}">
        <p14:creationId xmlns:p14="http://schemas.microsoft.com/office/powerpoint/2010/main" val="2263076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153348-2B22-4F73-91DF-41E243EBBC1D}" type="slidenum">
              <a:rPr lang="en-US" smtClean="0"/>
              <a:t>1</a:t>
            </a:fld>
            <a:endParaRPr lang="en-US"/>
          </a:p>
        </p:txBody>
      </p:sp>
    </p:spTree>
    <p:extLst>
      <p:ext uri="{BB962C8B-B14F-4D97-AF65-F5344CB8AC3E}">
        <p14:creationId xmlns:p14="http://schemas.microsoft.com/office/powerpoint/2010/main" val="2904975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153348-2B22-4F73-91DF-41E243EBBC1D}" type="slidenum">
              <a:rPr lang="en-US" smtClean="0"/>
              <a:t>2</a:t>
            </a:fld>
            <a:endParaRPr lang="en-US"/>
          </a:p>
        </p:txBody>
      </p:sp>
    </p:spTree>
    <p:extLst>
      <p:ext uri="{BB962C8B-B14F-4D97-AF65-F5344CB8AC3E}">
        <p14:creationId xmlns:p14="http://schemas.microsoft.com/office/powerpoint/2010/main" val="518981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153348-2B22-4F73-91DF-41E243EBBC1D}" type="slidenum">
              <a:rPr lang="en-US" smtClean="0"/>
              <a:t>3</a:t>
            </a:fld>
            <a:endParaRPr lang="en-US"/>
          </a:p>
        </p:txBody>
      </p:sp>
    </p:spTree>
    <p:extLst>
      <p:ext uri="{BB962C8B-B14F-4D97-AF65-F5344CB8AC3E}">
        <p14:creationId xmlns:p14="http://schemas.microsoft.com/office/powerpoint/2010/main" val="2857458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is to let people know that OR is thinking about what AI means for the journal.  If the audience leaves feeling like OPRE is asking the right questions, and following a good process for what to do, then that is a win.</a:t>
            </a:r>
          </a:p>
        </p:txBody>
      </p:sp>
      <p:sp>
        <p:nvSpPr>
          <p:cNvPr id="4" name="Slide Number Placeholder 3"/>
          <p:cNvSpPr>
            <a:spLocks noGrp="1"/>
          </p:cNvSpPr>
          <p:nvPr>
            <p:ph type="sldNum" sz="quarter" idx="10"/>
          </p:nvPr>
        </p:nvSpPr>
        <p:spPr/>
        <p:txBody>
          <a:bodyPr/>
          <a:lstStyle/>
          <a:p>
            <a:fld id="{E2153348-2B22-4F73-91DF-41E243EBBC1D}" type="slidenum">
              <a:rPr lang="en-US" smtClean="0"/>
              <a:t>4</a:t>
            </a:fld>
            <a:endParaRPr lang="en-US"/>
          </a:p>
        </p:txBody>
      </p:sp>
    </p:spTree>
    <p:extLst>
      <p:ext uri="{BB962C8B-B14F-4D97-AF65-F5344CB8AC3E}">
        <p14:creationId xmlns:p14="http://schemas.microsoft.com/office/powerpoint/2010/main" val="3783701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is to let people know that OR is thinking about what AI means for the journal.  If the audience leaves feeling like OPRE is asking the right questions, and following a good process for what to do, then that is a win.</a:t>
            </a:r>
          </a:p>
        </p:txBody>
      </p:sp>
      <p:sp>
        <p:nvSpPr>
          <p:cNvPr id="4" name="Slide Number Placeholder 3"/>
          <p:cNvSpPr>
            <a:spLocks noGrp="1"/>
          </p:cNvSpPr>
          <p:nvPr>
            <p:ph type="sldNum" sz="quarter" idx="10"/>
          </p:nvPr>
        </p:nvSpPr>
        <p:spPr/>
        <p:txBody>
          <a:bodyPr/>
          <a:lstStyle/>
          <a:p>
            <a:fld id="{E2153348-2B22-4F73-91DF-41E243EBBC1D}" type="slidenum">
              <a:rPr lang="en-US" smtClean="0"/>
              <a:t>5</a:t>
            </a:fld>
            <a:endParaRPr lang="en-US"/>
          </a:p>
        </p:txBody>
      </p:sp>
    </p:spTree>
    <p:extLst>
      <p:ext uri="{BB962C8B-B14F-4D97-AF65-F5344CB8AC3E}">
        <p14:creationId xmlns:p14="http://schemas.microsoft.com/office/powerpoint/2010/main" val="274253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thoughts on the answers to the Qs:</a:t>
            </a:r>
          </a:p>
          <a:p>
            <a:pPr marL="228600" indent="-228600">
              <a:buAutoNum type="arabicPeriod"/>
            </a:pPr>
            <a:r>
              <a:rPr lang="en-US" dirty="0"/>
              <a:t>Core principle = You own your work, whether that is as an author or a referee.  Something that AI fundamentally changes – and let me credit Gal Mendelson for articulating this to me – is that no one owns what comes out of Claude/</a:t>
            </a:r>
            <a:r>
              <a:rPr lang="en-US" dirty="0" err="1"/>
              <a:t>ChatGPT</a:t>
            </a:r>
            <a:r>
              <a:rPr lang="en-US" dirty="0"/>
              <a:t>/</a:t>
            </a:r>
            <a:r>
              <a:rPr lang="en-US" dirty="0" err="1"/>
              <a:t>etc</a:t>
            </a:r>
            <a:r>
              <a:rPr lang="en-US" dirty="0"/>
              <a:t> in the same way that is true of a research paper (or news article or internet page or book).  If you use someone else’s research, you know who was responsible for its correctness.  You do not know that with Claude/</a:t>
            </a:r>
            <a:r>
              <a:rPr lang="en-US" dirty="0" err="1"/>
              <a:t>ChatGPT</a:t>
            </a:r>
            <a:r>
              <a:rPr lang="en-US" dirty="0"/>
              <a:t>/etc.  This places more burden on you to know enough to be able to evaluate what is coming back at you.</a:t>
            </a:r>
          </a:p>
          <a:p>
            <a:pPr marL="228600" indent="-228600">
              <a:buAutoNum type="arabicPeriod"/>
            </a:pPr>
            <a:r>
              <a:rPr lang="en-US" dirty="0"/>
              <a:t>One significant role that top journals play is filtering what is out there.  I cannot read every paper on </a:t>
            </a:r>
            <a:r>
              <a:rPr lang="en-US" dirty="0" err="1"/>
              <a:t>arXiv</a:t>
            </a:r>
            <a:r>
              <a:rPr lang="en-US" dirty="0"/>
              <a:t> or SSRN, so I outsource some of the responsibility for that filtering to the journals.  That seems to me potentially even more important if we are going to an age where there is a lot more *stuff* generated.  As a human, the rate at which I can genuinely absorb and understand something is bounded.</a:t>
            </a:r>
          </a:p>
          <a:p>
            <a:pPr marL="228600" indent="-228600">
              <a:buAutoNum type="arabicPeriod"/>
            </a:pPr>
            <a:r>
              <a:rPr lang="en-US" dirty="0"/>
              <a:t>The bar for publishing is re-assessed.  Reviewers have been taking length as a proxy for quality, thinking that length shows thoroughness and completeness.  I’m not sure that is the case anymore.  The focus is going to be even more on the density – i.e., the idea quality relative to the length.  I think we may want to return to the days of shorter papers.</a:t>
            </a:r>
          </a:p>
          <a:p>
            <a:pPr marL="228600" indent="-228600">
              <a:buAutoNum type="arabicPeriod"/>
            </a:pPr>
            <a:r>
              <a:rPr lang="en-US" dirty="0"/>
              <a:t>Biggest hope = AI will help us identify errors that previously went unnoticed, and find relevant literature we may have otherwise missed, and stimulate our thinking in unexpected ways.  Biggest fear = This will sometimes be hard to resist the temptation to use AI-generated things that we don’t fully understand (like AI-generated code or proofs).  A world in which authors use AI to write more papers and reviewers use AI to help more with the reviewing and we forget about reading and thinking about each </a:t>
            </a:r>
            <a:r>
              <a:rPr lang="en-US" dirty="0" err="1"/>
              <a:t>others’s</a:t>
            </a:r>
            <a:r>
              <a:rPr lang="en-US" dirty="0"/>
              <a:t> ideas is NOT what </a:t>
            </a:r>
            <a:r>
              <a:rPr lang="en-US"/>
              <a:t>academic community means to me.</a:t>
            </a:r>
            <a:endParaRPr lang="en-US" dirty="0"/>
          </a:p>
        </p:txBody>
      </p:sp>
      <p:sp>
        <p:nvSpPr>
          <p:cNvPr id="4" name="Slide Number Placeholder 3"/>
          <p:cNvSpPr>
            <a:spLocks noGrp="1"/>
          </p:cNvSpPr>
          <p:nvPr>
            <p:ph type="sldNum" sz="quarter" idx="10"/>
          </p:nvPr>
        </p:nvSpPr>
        <p:spPr/>
        <p:txBody>
          <a:bodyPr/>
          <a:lstStyle/>
          <a:p>
            <a:fld id="{E2153348-2B22-4F73-91DF-41E243EBBC1D}" type="slidenum">
              <a:rPr lang="en-US" smtClean="0"/>
              <a:t>6</a:t>
            </a:fld>
            <a:endParaRPr lang="en-US"/>
          </a:p>
        </p:txBody>
      </p:sp>
    </p:spTree>
    <p:extLst>
      <p:ext uri="{BB962C8B-B14F-4D97-AF65-F5344CB8AC3E}">
        <p14:creationId xmlns:p14="http://schemas.microsoft.com/office/powerpoint/2010/main" val="28718746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Powerpoint_Cover_16x9.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704898" y="871566"/>
            <a:ext cx="7630920" cy="696394"/>
          </a:xfrm>
        </p:spPr>
        <p:txBody>
          <a:bodyPr>
            <a:normAutofit/>
          </a:bodyPr>
          <a:lstStyle>
            <a:lvl1pPr algn="l">
              <a:defRPr sz="5000" b="1" i="0" cap="all">
                <a:solidFill>
                  <a:srgbClr val="003073"/>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704898" y="1575186"/>
            <a:ext cx="7630920" cy="465412"/>
          </a:xfrm>
        </p:spPr>
        <p:txBody>
          <a:bodyPr>
            <a:normAutofit/>
          </a:bodyPr>
          <a:lstStyle>
            <a:lvl1pPr marL="0" indent="0" algn="l">
              <a:buNone/>
              <a:defRPr sz="2800">
                <a:solidFill>
                  <a:srgbClr val="75787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l"/>
            <a:r>
              <a:rPr lang="en-US" sz="2400" dirty="0">
                <a:solidFill>
                  <a:srgbClr val="5E5E5D"/>
                </a:solidFill>
                <a:latin typeface="Arial"/>
                <a:cs typeface="Arial"/>
              </a:rPr>
              <a:t>Author/Speaker    |    Date</a:t>
            </a:r>
          </a:p>
        </p:txBody>
      </p:sp>
    </p:spTree>
    <p:extLst>
      <p:ext uri="{BB962C8B-B14F-4D97-AF65-F5344CB8AC3E}">
        <p14:creationId xmlns:p14="http://schemas.microsoft.com/office/powerpoint/2010/main" val="1038811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Powerpoint_Inside_16x9.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457200" y="205978"/>
            <a:ext cx="7878618" cy="599318"/>
          </a:xfrm>
        </p:spPr>
        <p:txBody>
          <a:bodyPr>
            <a:normAutofit/>
          </a:bodyPr>
          <a:lstStyle>
            <a:lvl1pPr algn="l">
              <a:defRPr sz="3200" b="1" i="0" cap="all">
                <a:solidFill>
                  <a:srgbClr val="003073"/>
                </a:solidFill>
                <a:latin typeface="Arial"/>
                <a:cs typeface="Arial"/>
              </a:defRPr>
            </a:lvl1pPr>
          </a:lstStyle>
          <a:p>
            <a:r>
              <a:rPr lang="en-US" dirty="0"/>
              <a:t>Click to edit Master title style</a:t>
            </a:r>
          </a:p>
        </p:txBody>
      </p:sp>
      <p:sp>
        <p:nvSpPr>
          <p:cNvPr id="3" name="Content Placeholder 2"/>
          <p:cNvSpPr>
            <a:spLocks noGrp="1"/>
          </p:cNvSpPr>
          <p:nvPr>
            <p:ph idx="1"/>
          </p:nvPr>
        </p:nvSpPr>
        <p:spPr>
          <a:xfrm>
            <a:off x="457200" y="1073730"/>
            <a:ext cx="7878618" cy="3117272"/>
          </a:xfrm>
        </p:spPr>
        <p:txBody>
          <a:bodyPr/>
          <a:lstStyle>
            <a:lvl1pPr marL="0" indent="0">
              <a:buNone/>
              <a:defRPr>
                <a:solidFill>
                  <a:srgbClr val="75787B"/>
                </a:solidFill>
                <a:latin typeface="Arial"/>
                <a:cs typeface="Arial"/>
              </a:defRPr>
            </a:lvl1pPr>
            <a:lvl2pPr marL="742950" indent="-285750">
              <a:buFont typeface="Arial"/>
              <a:buChar char="•"/>
              <a:defRPr>
                <a:solidFill>
                  <a:srgbClr val="75787B"/>
                </a:solidFill>
                <a:latin typeface="Arial"/>
                <a:cs typeface="Arial"/>
              </a:defRPr>
            </a:lvl2pPr>
            <a:lvl3pPr marL="1143000" indent="-228600">
              <a:buFont typeface="Wingdings" charset="2"/>
              <a:buChar char="§"/>
              <a:defRPr>
                <a:solidFill>
                  <a:srgbClr val="75787B"/>
                </a:solidFill>
                <a:latin typeface="Arial"/>
                <a:cs typeface="Arial"/>
              </a:defRPr>
            </a:lvl3pPr>
            <a:lvl4pPr>
              <a:defRPr>
                <a:solidFill>
                  <a:srgbClr val="75787B"/>
                </a:solidFill>
                <a:latin typeface="Arial"/>
                <a:cs typeface="Arial"/>
              </a:defRPr>
            </a:lvl4pPr>
            <a:lvl5pPr>
              <a:defRPr>
                <a:solidFill>
                  <a:srgbClr val="75787B"/>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327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4" name="Picture 3" descr="Powerpoint_Inside_16x9.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457200" y="205978"/>
            <a:ext cx="7878618" cy="599318"/>
          </a:xfrm>
        </p:spPr>
        <p:txBody>
          <a:bodyPr>
            <a:noAutofit/>
          </a:bodyPr>
          <a:lstStyle>
            <a:lvl1pPr algn="l">
              <a:defRPr sz="3200" b="1" i="0" u="none" cap="all">
                <a:solidFill>
                  <a:srgbClr val="003073"/>
                </a:solidFill>
                <a:latin typeface="Arial"/>
                <a:cs typeface="Arial"/>
              </a:defRPr>
            </a:lvl1pPr>
          </a:lstStyle>
          <a:p>
            <a:r>
              <a:rPr lang="en-US" dirty="0"/>
              <a:t>Click to edit Master title style</a:t>
            </a:r>
          </a:p>
        </p:txBody>
      </p:sp>
      <p:sp>
        <p:nvSpPr>
          <p:cNvPr id="3" name="Content Placeholder 2"/>
          <p:cNvSpPr>
            <a:spLocks noGrp="1"/>
          </p:cNvSpPr>
          <p:nvPr>
            <p:ph sz="half" idx="1"/>
          </p:nvPr>
        </p:nvSpPr>
        <p:spPr>
          <a:xfrm>
            <a:off x="457200" y="1073730"/>
            <a:ext cx="3651746" cy="3117272"/>
          </a:xfrm>
        </p:spPr>
        <p:txBody>
          <a:bodyPr/>
          <a:lstStyle>
            <a:lvl1pPr>
              <a:defRPr sz="2800">
                <a:solidFill>
                  <a:srgbClr val="75787B"/>
                </a:solidFill>
                <a:latin typeface="Arial"/>
                <a:cs typeface="Arial"/>
              </a:defRPr>
            </a:lvl1pPr>
            <a:lvl2pPr>
              <a:defRPr sz="2400">
                <a:solidFill>
                  <a:srgbClr val="75787B"/>
                </a:solidFill>
                <a:latin typeface="Arial"/>
                <a:cs typeface="Arial"/>
              </a:defRPr>
            </a:lvl2pPr>
            <a:lvl3pPr>
              <a:defRPr sz="2000">
                <a:solidFill>
                  <a:srgbClr val="75787B"/>
                </a:solidFill>
                <a:latin typeface="Arial"/>
                <a:cs typeface="Arial"/>
              </a:defRPr>
            </a:lvl3pPr>
            <a:lvl4pPr>
              <a:defRPr sz="1800">
                <a:solidFill>
                  <a:srgbClr val="75787B"/>
                </a:solidFill>
                <a:latin typeface="Arial"/>
                <a:cs typeface="Arial"/>
              </a:defRPr>
            </a:lvl4pPr>
            <a:lvl5pPr>
              <a:defRPr sz="1800">
                <a:solidFill>
                  <a:srgbClr val="75787B"/>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sz="half" idx="11"/>
          </p:nvPr>
        </p:nvSpPr>
        <p:spPr>
          <a:xfrm>
            <a:off x="4917304" y="1073730"/>
            <a:ext cx="3418514" cy="3117272"/>
          </a:xfrm>
        </p:spPr>
        <p:txBody>
          <a:bodyPr/>
          <a:lstStyle>
            <a:lvl1pPr>
              <a:defRPr sz="2800">
                <a:solidFill>
                  <a:srgbClr val="75787B"/>
                </a:solidFill>
                <a:latin typeface="Arial"/>
                <a:cs typeface="Arial"/>
              </a:defRPr>
            </a:lvl1pPr>
            <a:lvl2pPr>
              <a:defRPr sz="2400">
                <a:solidFill>
                  <a:srgbClr val="75787B"/>
                </a:solidFill>
                <a:latin typeface="Arial"/>
                <a:cs typeface="Arial"/>
              </a:defRPr>
            </a:lvl2pPr>
            <a:lvl3pPr>
              <a:defRPr sz="2000">
                <a:solidFill>
                  <a:srgbClr val="75787B"/>
                </a:solidFill>
                <a:latin typeface="Arial"/>
                <a:cs typeface="Arial"/>
              </a:defRPr>
            </a:lvl3pPr>
            <a:lvl4pPr>
              <a:defRPr sz="1800">
                <a:solidFill>
                  <a:srgbClr val="75787B"/>
                </a:solidFill>
                <a:latin typeface="Arial"/>
                <a:cs typeface="Arial"/>
              </a:defRPr>
            </a:lvl4pPr>
            <a:lvl5pPr>
              <a:defRPr sz="1800">
                <a:solidFill>
                  <a:srgbClr val="75787B"/>
                </a:solidFill>
                <a:latin typeface="Arial"/>
                <a:cs typeface="Aria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7518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5" name="Picture 4" descr="Powerpoint_Inside_16x9.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457200" y="205978"/>
            <a:ext cx="7878618" cy="599318"/>
          </a:xfrm>
        </p:spPr>
        <p:txBody>
          <a:bodyPr>
            <a:normAutofit/>
          </a:bodyPr>
          <a:lstStyle>
            <a:lvl1pPr algn="l">
              <a:defRPr sz="3200" b="1" i="0" cap="all">
                <a:solidFill>
                  <a:srgbClr val="003073"/>
                </a:solidFill>
                <a:latin typeface="Arial"/>
                <a:cs typeface="Arial"/>
              </a:defRPr>
            </a:lvl1pPr>
          </a:lstStyle>
          <a:p>
            <a:r>
              <a:rPr lang="en-US" dirty="0"/>
              <a:t>Click to edit Master title style</a:t>
            </a:r>
          </a:p>
        </p:txBody>
      </p:sp>
      <p:sp>
        <p:nvSpPr>
          <p:cNvPr id="3" name="Text Placeholder 2"/>
          <p:cNvSpPr>
            <a:spLocks noGrp="1"/>
          </p:cNvSpPr>
          <p:nvPr>
            <p:ph type="body" idx="1" hasCustomPrompt="1"/>
          </p:nvPr>
        </p:nvSpPr>
        <p:spPr>
          <a:xfrm>
            <a:off x="457202" y="1085395"/>
            <a:ext cx="3518877" cy="292941"/>
          </a:xfrm>
        </p:spPr>
        <p:txBody>
          <a:bodyPr anchor="b">
            <a:normAutofit/>
          </a:bodyPr>
          <a:lstStyle>
            <a:lvl1pPr marL="0" indent="0">
              <a:buNone/>
              <a:defRPr sz="2000" b="1" i="0" cap="small">
                <a:solidFill>
                  <a:srgbClr val="84BD22"/>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p:cNvSpPr>
            <a:spLocks noGrp="1"/>
          </p:cNvSpPr>
          <p:nvPr>
            <p:ph sz="half" idx="2"/>
          </p:nvPr>
        </p:nvSpPr>
        <p:spPr>
          <a:xfrm>
            <a:off x="457202" y="1544313"/>
            <a:ext cx="3518877" cy="2646688"/>
          </a:xfrm>
        </p:spPr>
        <p:txBody>
          <a:bodyPr/>
          <a:lstStyle>
            <a:lvl1pPr>
              <a:defRPr sz="2400">
                <a:solidFill>
                  <a:srgbClr val="75787B"/>
                </a:solidFill>
                <a:latin typeface="Arial"/>
                <a:cs typeface="Arial"/>
              </a:defRPr>
            </a:lvl1pPr>
            <a:lvl2pPr>
              <a:defRPr sz="2000">
                <a:solidFill>
                  <a:srgbClr val="75787B"/>
                </a:solidFill>
                <a:latin typeface="Arial"/>
                <a:cs typeface="Arial"/>
              </a:defRPr>
            </a:lvl2pPr>
            <a:lvl3pPr>
              <a:defRPr sz="1800">
                <a:solidFill>
                  <a:srgbClr val="75787B"/>
                </a:solidFill>
                <a:latin typeface="Arial"/>
                <a:cs typeface="Arial"/>
              </a:defRPr>
            </a:lvl3pPr>
            <a:lvl4pPr>
              <a:defRPr sz="1600">
                <a:solidFill>
                  <a:srgbClr val="75787B"/>
                </a:solidFill>
                <a:latin typeface="Arial"/>
                <a:cs typeface="Arial"/>
              </a:defRPr>
            </a:lvl4pPr>
            <a:lvl5pPr>
              <a:defRPr sz="1600">
                <a:solidFill>
                  <a:srgbClr val="75787B"/>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2"/>
          <p:cNvSpPr>
            <a:spLocks noGrp="1"/>
          </p:cNvSpPr>
          <p:nvPr>
            <p:ph type="body" idx="10" hasCustomPrompt="1"/>
          </p:nvPr>
        </p:nvSpPr>
        <p:spPr>
          <a:xfrm>
            <a:off x="4816944" y="1085395"/>
            <a:ext cx="3518877" cy="292941"/>
          </a:xfrm>
        </p:spPr>
        <p:txBody>
          <a:bodyPr anchor="b">
            <a:noAutofit/>
          </a:bodyPr>
          <a:lstStyle>
            <a:lvl1pPr marL="0" indent="0">
              <a:buNone/>
              <a:defRPr sz="2000" b="1" i="0" cap="small">
                <a:solidFill>
                  <a:srgbClr val="84BD22"/>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20" name="Content Placeholder 3"/>
          <p:cNvSpPr>
            <a:spLocks noGrp="1"/>
          </p:cNvSpPr>
          <p:nvPr>
            <p:ph sz="half" idx="11"/>
          </p:nvPr>
        </p:nvSpPr>
        <p:spPr>
          <a:xfrm>
            <a:off x="4816944" y="1544313"/>
            <a:ext cx="3518877" cy="2646688"/>
          </a:xfrm>
        </p:spPr>
        <p:txBody>
          <a:bodyPr/>
          <a:lstStyle>
            <a:lvl1pPr>
              <a:defRPr sz="2400">
                <a:solidFill>
                  <a:srgbClr val="75787B"/>
                </a:solidFill>
                <a:latin typeface="Arial"/>
                <a:cs typeface="Arial"/>
              </a:defRPr>
            </a:lvl1pPr>
            <a:lvl2pPr>
              <a:defRPr sz="2000">
                <a:solidFill>
                  <a:srgbClr val="75787B"/>
                </a:solidFill>
                <a:latin typeface="Arial"/>
                <a:cs typeface="Arial"/>
              </a:defRPr>
            </a:lvl2pPr>
            <a:lvl3pPr>
              <a:defRPr sz="1800">
                <a:solidFill>
                  <a:srgbClr val="75787B"/>
                </a:solidFill>
                <a:latin typeface="Arial"/>
                <a:cs typeface="Arial"/>
              </a:defRPr>
            </a:lvl3pPr>
            <a:lvl4pPr>
              <a:defRPr sz="1600">
                <a:solidFill>
                  <a:srgbClr val="75787B"/>
                </a:solidFill>
                <a:latin typeface="Arial"/>
                <a:cs typeface="Arial"/>
              </a:defRPr>
            </a:lvl4pPr>
            <a:lvl5pPr>
              <a:defRPr sz="1600">
                <a:solidFill>
                  <a:srgbClr val="75787B"/>
                </a:solidFill>
                <a:latin typeface="Arial"/>
                <a:cs typeface="Aria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72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2" name="Picture 1" descr="Powerpoint_Inside_16x9.pd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icture Placeholder 4"/>
          <p:cNvSpPr>
            <a:spLocks noGrp="1"/>
          </p:cNvSpPr>
          <p:nvPr>
            <p:ph type="pic" sz="quarter" idx="10" hasCustomPrompt="1"/>
          </p:nvPr>
        </p:nvSpPr>
        <p:spPr>
          <a:xfrm>
            <a:off x="457203" y="454693"/>
            <a:ext cx="7878763" cy="3014663"/>
          </a:xfrm>
        </p:spPr>
        <p:txBody>
          <a:bodyPr/>
          <a:lstStyle>
            <a:lvl1pPr marL="0" indent="0" algn="ctr">
              <a:buNone/>
              <a:defRPr>
                <a:solidFill>
                  <a:srgbClr val="003073"/>
                </a:solidFill>
                <a:latin typeface="Arial"/>
                <a:cs typeface="Arial"/>
              </a:defRPr>
            </a:lvl1pPr>
          </a:lstStyle>
          <a:p>
            <a:r>
              <a:rPr lang="en-US" dirty="0"/>
              <a:t>PICTURE GOES HERE</a:t>
            </a:r>
          </a:p>
        </p:txBody>
      </p:sp>
      <p:sp>
        <p:nvSpPr>
          <p:cNvPr id="9" name="Text Placeholder 8"/>
          <p:cNvSpPr>
            <a:spLocks noGrp="1"/>
          </p:cNvSpPr>
          <p:nvPr>
            <p:ph type="body" sz="quarter" idx="11"/>
          </p:nvPr>
        </p:nvSpPr>
        <p:spPr>
          <a:xfrm>
            <a:off x="457203" y="3608494"/>
            <a:ext cx="7878763" cy="439916"/>
          </a:xfrm>
        </p:spPr>
        <p:txBody>
          <a:bodyPr>
            <a:normAutofit/>
          </a:bodyPr>
          <a:lstStyle>
            <a:lvl1pPr marL="0" indent="0" algn="ctr">
              <a:buNone/>
              <a:defRPr sz="1800">
                <a:solidFill>
                  <a:srgbClr val="75787B"/>
                </a:solidFill>
              </a:defRPr>
            </a:lvl1pPr>
          </a:lstStyle>
          <a:p>
            <a:pPr lvl="0"/>
            <a:r>
              <a:rPr lang="en-US" dirty="0"/>
              <a:t>Click to edit Master text styles</a:t>
            </a:r>
          </a:p>
        </p:txBody>
      </p:sp>
    </p:spTree>
    <p:extLst>
      <p:ext uri="{BB962C8B-B14F-4D97-AF65-F5344CB8AC3E}">
        <p14:creationId xmlns:p14="http://schemas.microsoft.com/office/powerpoint/2010/main" val="3600298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879B068-CA6D-8F47-83A0-9AFC1CD56360}" type="datetimeFigureOut">
              <a:rPr lang="en-US" smtClean="0"/>
              <a:t>8/25/26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037063-7454-4A4C-BA5E-A8A237190243}" type="slidenum">
              <a:rPr lang="en-US" smtClean="0"/>
              <a:t>‹#›</a:t>
            </a:fld>
            <a:endParaRPr lang="en-US"/>
          </a:p>
        </p:txBody>
      </p:sp>
    </p:spTree>
    <p:extLst>
      <p:ext uri="{BB962C8B-B14F-4D97-AF65-F5344CB8AC3E}">
        <p14:creationId xmlns:p14="http://schemas.microsoft.com/office/powerpoint/2010/main" val="2900587492"/>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70961"/>
            <a:ext cx="8929640" cy="2600325"/>
          </a:xfrm>
        </p:spPr>
        <p:txBody>
          <a:bodyPr>
            <a:normAutofit/>
          </a:bodyPr>
          <a:lstStyle/>
          <a:p>
            <a:r>
              <a:rPr lang="en-US" sz="4000" dirty="0"/>
              <a:t>Publishing in the Age of AI:  what should </a:t>
            </a:r>
            <a:r>
              <a:rPr lang="en-US" sz="4000" dirty="0" err="1"/>
              <a:t>opre</a:t>
            </a:r>
            <a:r>
              <a:rPr lang="en-US" sz="4000" dirty="0"/>
              <a:t> do?</a:t>
            </a:r>
            <a:br>
              <a:rPr lang="en-US" sz="4000" dirty="0"/>
            </a:br>
            <a:endParaRPr lang="en-US" sz="4000" dirty="0"/>
          </a:p>
        </p:txBody>
      </p:sp>
      <p:sp>
        <p:nvSpPr>
          <p:cNvPr id="3" name="Subtitle 2"/>
          <p:cNvSpPr>
            <a:spLocks noGrp="1"/>
          </p:cNvSpPr>
          <p:nvPr>
            <p:ph type="subTitle" idx="1"/>
          </p:nvPr>
        </p:nvSpPr>
        <p:spPr>
          <a:xfrm>
            <a:off x="823215" y="1522841"/>
            <a:ext cx="7630920" cy="2811033"/>
          </a:xfrm>
        </p:spPr>
        <p:txBody>
          <a:bodyPr>
            <a:noAutofit/>
          </a:bodyPr>
          <a:lstStyle/>
          <a:p>
            <a:r>
              <a:rPr lang="en-US" sz="2400" dirty="0"/>
              <a:t>Amy R. Ward</a:t>
            </a:r>
          </a:p>
          <a:p>
            <a:r>
              <a:rPr lang="en-US" sz="2400" i="1" dirty="0"/>
              <a:t>Operations Research </a:t>
            </a:r>
            <a:r>
              <a:rPr lang="en-US" sz="2400" dirty="0"/>
              <a:t>(OPRE) Editor-in-Chief</a:t>
            </a:r>
          </a:p>
          <a:p>
            <a:endParaRPr lang="en-US" sz="2400" dirty="0"/>
          </a:p>
          <a:p>
            <a:r>
              <a:rPr lang="en-US" sz="2000" b="1" dirty="0"/>
              <a:t>Outline:</a:t>
            </a:r>
          </a:p>
          <a:p>
            <a:pPr marL="457200" indent="-457200">
              <a:buAutoNum type="arabicPeriod"/>
            </a:pPr>
            <a:r>
              <a:rPr lang="en-US" sz="2000" dirty="0"/>
              <a:t>Update on how the journal is thinking.</a:t>
            </a:r>
          </a:p>
          <a:p>
            <a:pPr marL="457200" indent="-457200">
              <a:buAutoNum type="arabicPeriod"/>
            </a:pPr>
            <a:r>
              <a:rPr lang="en-US" sz="2000" dirty="0"/>
              <a:t>Discussion questions for you.</a:t>
            </a:r>
          </a:p>
        </p:txBody>
      </p:sp>
    </p:spTree>
    <p:extLst>
      <p:ext uri="{BB962C8B-B14F-4D97-AF65-F5344CB8AC3E}">
        <p14:creationId xmlns:p14="http://schemas.microsoft.com/office/powerpoint/2010/main" val="3131191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82"/>
            <a:ext cx="7878618" cy="599318"/>
          </a:xfrm>
        </p:spPr>
        <p:txBody>
          <a:bodyPr>
            <a:normAutofit/>
          </a:bodyPr>
          <a:lstStyle/>
          <a:p>
            <a:r>
              <a:rPr lang="en-US" dirty="0"/>
              <a:t>Submissions are increasing</a:t>
            </a:r>
          </a:p>
        </p:txBody>
      </p:sp>
      <p:pic>
        <p:nvPicPr>
          <p:cNvPr id="3" name="Picture 2">
            <a:extLst>
              <a:ext uri="{FF2B5EF4-FFF2-40B4-BE49-F238E27FC236}">
                <a16:creationId xmlns:a16="http://schemas.microsoft.com/office/drawing/2014/main" id="{B8A34578-415D-440C-989A-2EDED52EBA22}"/>
              </a:ext>
            </a:extLst>
          </p:cNvPr>
          <p:cNvPicPr>
            <a:picLocks noChangeAspect="1"/>
          </p:cNvPicPr>
          <p:nvPr/>
        </p:nvPicPr>
        <p:blipFill>
          <a:blip r:embed="rId3"/>
          <a:stretch>
            <a:fillRect/>
          </a:stretch>
        </p:blipFill>
        <p:spPr>
          <a:xfrm>
            <a:off x="268691" y="746612"/>
            <a:ext cx="3928094" cy="3140052"/>
          </a:xfrm>
          <a:prstGeom prst="rect">
            <a:avLst/>
          </a:prstGeom>
        </p:spPr>
      </p:pic>
      <p:sp>
        <p:nvSpPr>
          <p:cNvPr id="5" name="TextBox 4">
            <a:extLst>
              <a:ext uri="{FF2B5EF4-FFF2-40B4-BE49-F238E27FC236}">
                <a16:creationId xmlns:a16="http://schemas.microsoft.com/office/drawing/2014/main" id="{2424EADB-178F-4EB5-86C3-2A95ABE1D121}"/>
              </a:ext>
            </a:extLst>
          </p:cNvPr>
          <p:cNvSpPr txBox="1"/>
          <p:nvPr/>
        </p:nvSpPr>
        <p:spPr>
          <a:xfrm>
            <a:off x="457200" y="3840110"/>
            <a:ext cx="3447419" cy="369332"/>
          </a:xfrm>
          <a:prstGeom prst="rect">
            <a:avLst/>
          </a:prstGeom>
          <a:noFill/>
        </p:spPr>
        <p:txBody>
          <a:bodyPr wrap="none" rtlCol="0">
            <a:spAutoFit/>
          </a:bodyPr>
          <a:lstStyle/>
          <a:p>
            <a:r>
              <a:rPr lang="en-US" dirty="0"/>
              <a:t>39.5% increase from 2024 to 2026.</a:t>
            </a:r>
          </a:p>
        </p:txBody>
      </p:sp>
      <p:pic>
        <p:nvPicPr>
          <p:cNvPr id="8" name="Picture 7">
            <a:extLst>
              <a:ext uri="{FF2B5EF4-FFF2-40B4-BE49-F238E27FC236}">
                <a16:creationId xmlns:a16="http://schemas.microsoft.com/office/drawing/2014/main" id="{265786B6-8A46-47FA-8255-9C713D64220B}"/>
              </a:ext>
            </a:extLst>
          </p:cNvPr>
          <p:cNvPicPr>
            <a:picLocks noChangeAspect="1"/>
          </p:cNvPicPr>
          <p:nvPr/>
        </p:nvPicPr>
        <p:blipFill>
          <a:blip r:embed="rId4"/>
          <a:stretch>
            <a:fillRect/>
          </a:stretch>
        </p:blipFill>
        <p:spPr>
          <a:xfrm>
            <a:off x="4486275" y="762981"/>
            <a:ext cx="3949113" cy="3123683"/>
          </a:xfrm>
          <a:prstGeom prst="rect">
            <a:avLst/>
          </a:prstGeom>
        </p:spPr>
      </p:pic>
      <p:sp>
        <p:nvSpPr>
          <p:cNvPr id="9" name="TextBox 8">
            <a:extLst>
              <a:ext uri="{FF2B5EF4-FFF2-40B4-BE49-F238E27FC236}">
                <a16:creationId xmlns:a16="http://schemas.microsoft.com/office/drawing/2014/main" id="{8FD7F237-EA1B-48A3-A0D6-8D16486142AE}"/>
              </a:ext>
            </a:extLst>
          </p:cNvPr>
          <p:cNvSpPr txBox="1"/>
          <p:nvPr/>
        </p:nvSpPr>
        <p:spPr>
          <a:xfrm>
            <a:off x="4486275" y="3839502"/>
            <a:ext cx="4036682" cy="369332"/>
          </a:xfrm>
          <a:prstGeom prst="rect">
            <a:avLst/>
          </a:prstGeom>
          <a:noFill/>
        </p:spPr>
        <p:txBody>
          <a:bodyPr wrap="none" rtlCol="0">
            <a:spAutoFit/>
          </a:bodyPr>
          <a:lstStyle/>
          <a:p>
            <a:r>
              <a:rPr lang="en-US" dirty="0"/>
              <a:t>139.5%*845=1,178 submissions in 2026.</a:t>
            </a:r>
          </a:p>
        </p:txBody>
      </p:sp>
      <p:sp>
        <p:nvSpPr>
          <p:cNvPr id="10" name="TextBox 9">
            <a:extLst>
              <a:ext uri="{FF2B5EF4-FFF2-40B4-BE49-F238E27FC236}">
                <a16:creationId xmlns:a16="http://schemas.microsoft.com/office/drawing/2014/main" id="{655C459F-F0C4-4BDE-B4C5-725318CA5D9F}"/>
              </a:ext>
            </a:extLst>
          </p:cNvPr>
          <p:cNvSpPr txBox="1"/>
          <p:nvPr/>
        </p:nvSpPr>
        <p:spPr>
          <a:xfrm>
            <a:off x="2528888" y="4157662"/>
            <a:ext cx="6303842" cy="923330"/>
          </a:xfrm>
          <a:prstGeom prst="rect">
            <a:avLst/>
          </a:prstGeom>
          <a:noFill/>
        </p:spPr>
        <p:txBody>
          <a:bodyPr wrap="none" rtlCol="0">
            <a:spAutoFit/>
          </a:bodyPr>
          <a:lstStyle/>
          <a:p>
            <a:r>
              <a:rPr lang="en-US" b="1" dirty="0"/>
              <a:t>This is good to see people interested in the journal!</a:t>
            </a:r>
          </a:p>
          <a:p>
            <a:r>
              <a:rPr lang="en-US" b="1" dirty="0"/>
              <a:t>The worry is the reason for the increased submissions.</a:t>
            </a:r>
          </a:p>
          <a:p>
            <a:r>
              <a:rPr lang="en-US" b="1" dirty="0"/>
              <a:t>There is a story of one person writing 200 papers this past year! </a:t>
            </a:r>
          </a:p>
        </p:txBody>
      </p:sp>
    </p:spTree>
    <p:extLst>
      <p:ext uri="{BB962C8B-B14F-4D97-AF65-F5344CB8AC3E}">
        <p14:creationId xmlns:p14="http://schemas.microsoft.com/office/powerpoint/2010/main" val="3389179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82"/>
            <a:ext cx="7878618" cy="599318"/>
          </a:xfrm>
        </p:spPr>
        <p:txBody>
          <a:bodyPr/>
          <a:lstStyle/>
          <a:p>
            <a:r>
              <a:rPr lang="en-US" dirty="0"/>
              <a:t>From </a:t>
            </a:r>
            <a:r>
              <a:rPr lang="en-US" dirty="0" err="1"/>
              <a:t>opre</a:t>
            </a:r>
            <a:r>
              <a:rPr lang="en-US" dirty="0"/>
              <a:t> stakeholder survey </a:t>
            </a:r>
          </a:p>
        </p:txBody>
      </p:sp>
      <p:pic>
        <p:nvPicPr>
          <p:cNvPr id="5" name="Picture 4">
            <a:extLst>
              <a:ext uri="{FF2B5EF4-FFF2-40B4-BE49-F238E27FC236}">
                <a16:creationId xmlns:a16="http://schemas.microsoft.com/office/drawing/2014/main" id="{551BAD45-B088-4851-B526-B005BFAE7F1C}"/>
              </a:ext>
            </a:extLst>
          </p:cNvPr>
          <p:cNvPicPr>
            <a:picLocks noChangeAspect="1"/>
          </p:cNvPicPr>
          <p:nvPr/>
        </p:nvPicPr>
        <p:blipFill>
          <a:blip r:embed="rId3"/>
          <a:stretch>
            <a:fillRect/>
          </a:stretch>
        </p:blipFill>
        <p:spPr>
          <a:xfrm>
            <a:off x="1695449" y="3290718"/>
            <a:ext cx="5300663" cy="468402"/>
          </a:xfrm>
          <a:prstGeom prst="rect">
            <a:avLst/>
          </a:prstGeom>
        </p:spPr>
      </p:pic>
      <p:sp>
        <p:nvSpPr>
          <p:cNvPr id="6" name="TextBox 5">
            <a:extLst>
              <a:ext uri="{FF2B5EF4-FFF2-40B4-BE49-F238E27FC236}">
                <a16:creationId xmlns:a16="http://schemas.microsoft.com/office/drawing/2014/main" id="{087D39A4-2E84-430A-A6C9-E3A70B9314AD}"/>
              </a:ext>
            </a:extLst>
          </p:cNvPr>
          <p:cNvSpPr txBox="1"/>
          <p:nvPr/>
        </p:nvSpPr>
        <p:spPr>
          <a:xfrm>
            <a:off x="1682971" y="3759120"/>
            <a:ext cx="5927648" cy="584775"/>
          </a:xfrm>
          <a:prstGeom prst="rect">
            <a:avLst/>
          </a:prstGeom>
          <a:noFill/>
        </p:spPr>
        <p:txBody>
          <a:bodyPr wrap="none" rtlCol="0">
            <a:spAutoFit/>
          </a:bodyPr>
          <a:lstStyle/>
          <a:p>
            <a:r>
              <a:rPr lang="en-US" sz="1600" dirty="0"/>
              <a:t>50 responses (83 skipped).</a:t>
            </a:r>
          </a:p>
          <a:p>
            <a:r>
              <a:rPr lang="en-US" sz="1600" dirty="0"/>
              <a:t>Responses are all over the map, from enthusiastic to very concerned.</a:t>
            </a:r>
          </a:p>
        </p:txBody>
      </p:sp>
      <p:pic>
        <p:nvPicPr>
          <p:cNvPr id="7" name="Picture 6">
            <a:extLst>
              <a:ext uri="{FF2B5EF4-FFF2-40B4-BE49-F238E27FC236}">
                <a16:creationId xmlns:a16="http://schemas.microsoft.com/office/drawing/2014/main" id="{E0B65711-5C8E-48AF-8F4F-2797E491C1E6}"/>
              </a:ext>
            </a:extLst>
          </p:cNvPr>
          <p:cNvPicPr>
            <a:picLocks noChangeAspect="1"/>
          </p:cNvPicPr>
          <p:nvPr/>
        </p:nvPicPr>
        <p:blipFill>
          <a:blip r:embed="rId4"/>
          <a:stretch>
            <a:fillRect/>
          </a:stretch>
        </p:blipFill>
        <p:spPr>
          <a:xfrm>
            <a:off x="1553556" y="496949"/>
            <a:ext cx="4753972" cy="2676525"/>
          </a:xfrm>
          <a:prstGeom prst="rect">
            <a:avLst/>
          </a:prstGeom>
        </p:spPr>
      </p:pic>
    </p:spTree>
    <p:extLst>
      <p:ext uri="{BB962C8B-B14F-4D97-AF65-F5344CB8AC3E}">
        <p14:creationId xmlns:p14="http://schemas.microsoft.com/office/powerpoint/2010/main" val="1487105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82"/>
            <a:ext cx="7878618" cy="599318"/>
          </a:xfrm>
        </p:spPr>
        <p:txBody>
          <a:bodyPr/>
          <a:lstStyle/>
          <a:p>
            <a:r>
              <a:rPr lang="en-US" dirty="0"/>
              <a:t>What is </a:t>
            </a:r>
            <a:r>
              <a:rPr lang="en-US" dirty="0" err="1"/>
              <a:t>opre</a:t>
            </a:r>
            <a:r>
              <a:rPr lang="en-US" dirty="0"/>
              <a:t> doing? </a:t>
            </a:r>
          </a:p>
        </p:txBody>
      </p:sp>
      <p:sp>
        <p:nvSpPr>
          <p:cNvPr id="3" name="TextBox 2">
            <a:extLst>
              <a:ext uri="{FF2B5EF4-FFF2-40B4-BE49-F238E27FC236}">
                <a16:creationId xmlns:a16="http://schemas.microsoft.com/office/drawing/2014/main" id="{C46FAC36-F991-41E3-8404-1084AB0283E9}"/>
              </a:ext>
            </a:extLst>
          </p:cNvPr>
          <p:cNvSpPr txBox="1"/>
          <p:nvPr/>
        </p:nvSpPr>
        <p:spPr>
          <a:xfrm>
            <a:off x="358775" y="1165452"/>
            <a:ext cx="8201541" cy="2862322"/>
          </a:xfrm>
          <a:prstGeom prst="rect">
            <a:avLst/>
          </a:prstGeom>
          <a:noFill/>
        </p:spPr>
        <p:txBody>
          <a:bodyPr wrap="none" rtlCol="0">
            <a:spAutoFit/>
          </a:bodyPr>
          <a:lstStyle/>
          <a:p>
            <a:pPr marL="285750" indent="-285750">
              <a:buFont typeface="Arial" panose="020B0604020202020204" pitchFamily="34" charset="0"/>
              <a:buChar char="•"/>
            </a:pPr>
            <a:r>
              <a:rPr lang="en-US" dirty="0"/>
              <a:t>I did a first draft update to the journal’s AI guidelines, and shared with the </a:t>
            </a:r>
            <a:r>
              <a:rPr lang="en-US" dirty="0" err="1"/>
              <a:t>AreaEds</a:t>
            </a:r>
            <a:endParaRPr lang="en-US" dirty="0"/>
          </a:p>
          <a:p>
            <a:r>
              <a:rPr lang="en-US" dirty="0"/>
              <a:t>     and AEs for comment, but did not publish.</a:t>
            </a:r>
          </a:p>
          <a:p>
            <a:pPr marL="285750" indent="-285750">
              <a:buFont typeface="Arial" panose="020B0604020202020204" pitchFamily="34" charset="0"/>
              <a:buChar char="•"/>
            </a:pPr>
            <a:r>
              <a:rPr lang="en-US" dirty="0"/>
              <a:t>The (perhaps obvious) realization was:  This is a big topic, larger than one person.  </a:t>
            </a:r>
          </a:p>
          <a:p>
            <a:pPr marL="285750" indent="-285750">
              <a:buFont typeface="Arial" panose="020B0604020202020204" pitchFamily="34" charset="0"/>
              <a:buChar char="•"/>
            </a:pPr>
            <a:r>
              <a:rPr lang="en-US" dirty="0"/>
              <a:t>There is a committee convened with the following charge:  </a:t>
            </a:r>
          </a:p>
          <a:p>
            <a:r>
              <a:rPr lang="en-US" dirty="0"/>
              <a:t>      (1) To gather information on how authors and reviewers are using AI,</a:t>
            </a:r>
          </a:p>
          <a:p>
            <a:r>
              <a:rPr lang="en-US" dirty="0"/>
              <a:t>      (2) To survey what other journals are doing;</a:t>
            </a:r>
          </a:p>
          <a:p>
            <a:r>
              <a:rPr lang="en-US" dirty="0"/>
              <a:t>      (3) To make recommendations for what OPRE should be doing.</a:t>
            </a:r>
          </a:p>
          <a:p>
            <a:pPr marL="285750" indent="-285750">
              <a:buFont typeface="Arial" panose="020B0604020202020204" pitchFamily="34" charset="0"/>
              <a:buChar char="•"/>
            </a:pPr>
            <a:r>
              <a:rPr lang="en-US" dirty="0"/>
              <a:t>Committee members are the OPRE </a:t>
            </a:r>
            <a:r>
              <a:rPr lang="en-US" dirty="0" err="1"/>
              <a:t>AreaEds</a:t>
            </a:r>
            <a:r>
              <a:rPr lang="en-US" dirty="0"/>
              <a:t>:  David Brown, Rene Caldentey, </a:t>
            </a:r>
          </a:p>
          <a:p>
            <a:r>
              <a:rPr lang="en-US" dirty="0"/>
              <a:t>      Dan Iancu, Rouba Ibrahim, Raman Randhawa (chair), Cong Shi. </a:t>
            </a:r>
          </a:p>
          <a:p>
            <a:r>
              <a:rPr lang="en-US" dirty="0"/>
              <a:t>      (Email them with your thoughts!)</a:t>
            </a:r>
          </a:p>
        </p:txBody>
      </p:sp>
    </p:spTree>
    <p:extLst>
      <p:ext uri="{BB962C8B-B14F-4D97-AF65-F5344CB8AC3E}">
        <p14:creationId xmlns:p14="http://schemas.microsoft.com/office/powerpoint/2010/main" val="2644279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82"/>
            <a:ext cx="7878618" cy="599318"/>
          </a:xfrm>
        </p:spPr>
        <p:txBody>
          <a:bodyPr>
            <a:normAutofit/>
          </a:bodyPr>
          <a:lstStyle/>
          <a:p>
            <a:r>
              <a:rPr lang="en-US" dirty="0"/>
              <a:t>Some Principles  </a:t>
            </a:r>
          </a:p>
        </p:txBody>
      </p:sp>
      <p:sp>
        <p:nvSpPr>
          <p:cNvPr id="3" name="TextBox 2">
            <a:extLst>
              <a:ext uri="{FF2B5EF4-FFF2-40B4-BE49-F238E27FC236}">
                <a16:creationId xmlns:a16="http://schemas.microsoft.com/office/drawing/2014/main" id="{C46FAC36-F991-41E3-8404-1084AB0283E9}"/>
              </a:ext>
            </a:extLst>
          </p:cNvPr>
          <p:cNvSpPr txBox="1"/>
          <p:nvPr/>
        </p:nvSpPr>
        <p:spPr>
          <a:xfrm>
            <a:off x="358775" y="1165452"/>
            <a:ext cx="8096384" cy="1477328"/>
          </a:xfrm>
          <a:prstGeom prst="rect">
            <a:avLst/>
          </a:prstGeom>
          <a:noFill/>
        </p:spPr>
        <p:txBody>
          <a:bodyPr wrap="none" rtlCol="0">
            <a:spAutoFit/>
          </a:bodyPr>
          <a:lstStyle/>
          <a:p>
            <a:pPr marL="285750" indent="-285750">
              <a:buFont typeface="Arial" panose="020B0604020202020204" pitchFamily="34" charset="0"/>
              <a:buChar char="•"/>
            </a:pPr>
            <a:r>
              <a:rPr lang="en-US" dirty="0"/>
              <a:t>Human judgement must be central to producing and evaluating research.</a:t>
            </a:r>
          </a:p>
          <a:p>
            <a:pPr marL="285750" indent="-285750">
              <a:buFont typeface="Arial" panose="020B0604020202020204" pitchFamily="34" charset="0"/>
              <a:buChar char="•"/>
            </a:pPr>
            <a:r>
              <a:rPr lang="en-US" dirty="0"/>
              <a:t>Journal quality metrics should not be lowered.</a:t>
            </a:r>
          </a:p>
          <a:p>
            <a:pPr marL="285750" indent="-285750">
              <a:buFont typeface="Arial" panose="020B0604020202020204" pitchFamily="34" charset="0"/>
              <a:buChar char="•"/>
            </a:pPr>
            <a:r>
              <a:rPr lang="en-US" dirty="0"/>
              <a:t>Human accountability and responsibility are critical for authors and reviewers.</a:t>
            </a:r>
          </a:p>
          <a:p>
            <a:pPr marL="285750" indent="-285750">
              <a:buFont typeface="Arial" panose="020B0604020202020204" pitchFamily="34" charset="0"/>
              <a:buChar char="•"/>
            </a:pPr>
            <a:r>
              <a:rPr lang="en-US" dirty="0"/>
              <a:t>AI usage should not be policed.  (It is futile to police, and, debatable whether one</a:t>
            </a:r>
          </a:p>
          <a:p>
            <a:r>
              <a:rPr lang="en-US" dirty="0"/>
              <a:t>     should do even if it were possible.)</a:t>
            </a:r>
          </a:p>
        </p:txBody>
      </p:sp>
      <p:sp>
        <p:nvSpPr>
          <p:cNvPr id="4" name="TextBox 3">
            <a:extLst>
              <a:ext uri="{FF2B5EF4-FFF2-40B4-BE49-F238E27FC236}">
                <a16:creationId xmlns:a16="http://schemas.microsoft.com/office/drawing/2014/main" id="{A1E60D1E-9185-4A8D-8FE2-55B59E9501E6}"/>
              </a:ext>
            </a:extLst>
          </p:cNvPr>
          <p:cNvSpPr txBox="1"/>
          <p:nvPr/>
        </p:nvSpPr>
        <p:spPr>
          <a:xfrm>
            <a:off x="457200" y="652463"/>
            <a:ext cx="6328527" cy="369332"/>
          </a:xfrm>
          <a:prstGeom prst="rect">
            <a:avLst/>
          </a:prstGeom>
          <a:noFill/>
        </p:spPr>
        <p:txBody>
          <a:bodyPr wrap="none" rtlCol="0">
            <a:spAutoFit/>
          </a:bodyPr>
          <a:lstStyle/>
          <a:p>
            <a:r>
              <a:rPr lang="en-US" dirty="0"/>
              <a:t>The OPRE AI Subcommittee unanimously agrees on the following:</a:t>
            </a:r>
          </a:p>
        </p:txBody>
      </p:sp>
    </p:spTree>
    <p:extLst>
      <p:ext uri="{BB962C8B-B14F-4D97-AF65-F5344CB8AC3E}">
        <p14:creationId xmlns:p14="http://schemas.microsoft.com/office/powerpoint/2010/main" val="1145673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82"/>
            <a:ext cx="7878618" cy="599318"/>
          </a:xfrm>
        </p:spPr>
        <p:txBody>
          <a:bodyPr/>
          <a:lstStyle/>
          <a:p>
            <a:r>
              <a:rPr lang="en-US" dirty="0"/>
              <a:t>Questions for the community</a:t>
            </a:r>
          </a:p>
        </p:txBody>
      </p:sp>
      <p:sp>
        <p:nvSpPr>
          <p:cNvPr id="3" name="TextBox 2">
            <a:extLst>
              <a:ext uri="{FF2B5EF4-FFF2-40B4-BE49-F238E27FC236}">
                <a16:creationId xmlns:a16="http://schemas.microsoft.com/office/drawing/2014/main" id="{C46FAC36-F991-41E3-8404-1084AB0283E9}"/>
              </a:ext>
            </a:extLst>
          </p:cNvPr>
          <p:cNvSpPr txBox="1"/>
          <p:nvPr/>
        </p:nvSpPr>
        <p:spPr>
          <a:xfrm>
            <a:off x="280610" y="802589"/>
            <a:ext cx="7780592" cy="646331"/>
          </a:xfrm>
          <a:prstGeom prst="rect">
            <a:avLst/>
          </a:prstGeom>
          <a:noFill/>
        </p:spPr>
        <p:txBody>
          <a:bodyPr wrap="none" rtlCol="0">
            <a:spAutoFit/>
          </a:bodyPr>
          <a:lstStyle/>
          <a:p>
            <a:pPr marL="285750" indent="-285750">
              <a:buFont typeface="Arial" panose="020B0604020202020204" pitchFamily="34" charset="0"/>
              <a:buChar char="•"/>
            </a:pPr>
            <a:r>
              <a:rPr lang="en-US" dirty="0"/>
              <a:t>What are the core principles of research ethics in OR/MS publishing, and does</a:t>
            </a:r>
          </a:p>
          <a:p>
            <a:r>
              <a:rPr lang="en-US" dirty="0"/>
              <a:t>      AI fundamentally change any of them*?</a:t>
            </a:r>
          </a:p>
        </p:txBody>
      </p:sp>
      <p:sp>
        <p:nvSpPr>
          <p:cNvPr id="4" name="TextBox 3">
            <a:extLst>
              <a:ext uri="{FF2B5EF4-FFF2-40B4-BE49-F238E27FC236}">
                <a16:creationId xmlns:a16="http://schemas.microsoft.com/office/drawing/2014/main" id="{D802374C-E2F4-42B0-9C58-495819513188}"/>
              </a:ext>
            </a:extLst>
          </p:cNvPr>
          <p:cNvSpPr txBox="1"/>
          <p:nvPr/>
        </p:nvSpPr>
        <p:spPr>
          <a:xfrm>
            <a:off x="280610" y="2121910"/>
            <a:ext cx="7449475" cy="646331"/>
          </a:xfrm>
          <a:prstGeom prst="rect">
            <a:avLst/>
          </a:prstGeom>
          <a:noFill/>
        </p:spPr>
        <p:txBody>
          <a:bodyPr wrap="none" rtlCol="0">
            <a:spAutoFit/>
          </a:bodyPr>
          <a:lstStyle/>
          <a:p>
            <a:pPr marL="285750" indent="-285750">
              <a:buFont typeface="Arial" panose="020B0604020202020204" pitchFamily="34" charset="0"/>
              <a:buChar char="•"/>
            </a:pPr>
            <a:r>
              <a:rPr lang="en-US" dirty="0"/>
              <a:t>How should leading OR/MS journals redefine expectations for publishable </a:t>
            </a:r>
          </a:p>
          <a:p>
            <a:r>
              <a:rPr lang="en-US" dirty="0"/>
              <a:t>      scholarship in the age of AI*?</a:t>
            </a:r>
          </a:p>
        </p:txBody>
      </p:sp>
      <p:sp>
        <p:nvSpPr>
          <p:cNvPr id="5" name="TextBox 4">
            <a:extLst>
              <a:ext uri="{FF2B5EF4-FFF2-40B4-BE49-F238E27FC236}">
                <a16:creationId xmlns:a16="http://schemas.microsoft.com/office/drawing/2014/main" id="{F8AECBCB-A388-4AD5-9781-237378995784}"/>
              </a:ext>
            </a:extLst>
          </p:cNvPr>
          <p:cNvSpPr txBox="1"/>
          <p:nvPr/>
        </p:nvSpPr>
        <p:spPr>
          <a:xfrm>
            <a:off x="270988" y="2781373"/>
            <a:ext cx="7558544" cy="646331"/>
          </a:xfrm>
          <a:prstGeom prst="rect">
            <a:avLst/>
          </a:prstGeom>
          <a:noFill/>
        </p:spPr>
        <p:txBody>
          <a:bodyPr wrap="none" rtlCol="0">
            <a:spAutoFit/>
          </a:bodyPr>
          <a:lstStyle/>
          <a:p>
            <a:pPr marL="285750" indent="-285750">
              <a:buFont typeface="Arial" panose="020B0604020202020204" pitchFamily="34" charset="0"/>
              <a:buChar char="•"/>
            </a:pPr>
            <a:r>
              <a:rPr lang="en-US" dirty="0"/>
              <a:t>What are your biggest hopes and fears for how AI is currently being used by</a:t>
            </a:r>
          </a:p>
          <a:p>
            <a:r>
              <a:rPr lang="en-US" dirty="0"/>
              <a:t>      authors and reviewers?</a:t>
            </a:r>
          </a:p>
        </p:txBody>
      </p:sp>
      <p:sp>
        <p:nvSpPr>
          <p:cNvPr id="7" name="TextBox 6">
            <a:extLst>
              <a:ext uri="{FF2B5EF4-FFF2-40B4-BE49-F238E27FC236}">
                <a16:creationId xmlns:a16="http://schemas.microsoft.com/office/drawing/2014/main" id="{D1A306BC-3AC6-4984-9376-0A514D902FB5}"/>
              </a:ext>
            </a:extLst>
          </p:cNvPr>
          <p:cNvSpPr txBox="1"/>
          <p:nvPr/>
        </p:nvSpPr>
        <p:spPr>
          <a:xfrm>
            <a:off x="96792" y="3539345"/>
            <a:ext cx="8803949" cy="923330"/>
          </a:xfrm>
          <a:prstGeom prst="rect">
            <a:avLst/>
          </a:prstGeom>
          <a:noFill/>
        </p:spPr>
        <p:txBody>
          <a:bodyPr wrap="none" rtlCol="0">
            <a:spAutoFit/>
          </a:bodyPr>
          <a:lstStyle/>
          <a:p>
            <a:r>
              <a:rPr lang="en-US" b="1" dirty="0"/>
              <a:t> FYI.  There is the following Panel at INFORMS, organized by Esra Buyuktahtakin Toy.</a:t>
            </a:r>
          </a:p>
          <a:p>
            <a:r>
              <a:rPr lang="en-US" b="1" dirty="0"/>
              <a:t> </a:t>
            </a:r>
            <a:r>
              <a:rPr lang="en-US" b="1" i="1" dirty="0"/>
              <a:t>OR/MS Research and Publishing in the Age of AI:  Ethics, Integrity, and Human Judgement</a:t>
            </a:r>
            <a:r>
              <a:rPr lang="en-US" b="1" dirty="0"/>
              <a:t>.</a:t>
            </a:r>
            <a:br>
              <a:rPr lang="en-US" dirty="0"/>
            </a:br>
            <a:r>
              <a:rPr lang="en-US" dirty="0"/>
              <a:t> </a:t>
            </a:r>
          </a:p>
        </p:txBody>
      </p:sp>
      <p:sp>
        <p:nvSpPr>
          <p:cNvPr id="8" name="TextBox 7">
            <a:extLst>
              <a:ext uri="{FF2B5EF4-FFF2-40B4-BE49-F238E27FC236}">
                <a16:creationId xmlns:a16="http://schemas.microsoft.com/office/drawing/2014/main" id="{D9D3C0FA-9601-48E5-8FAE-83FF680FD77C}"/>
              </a:ext>
            </a:extLst>
          </p:cNvPr>
          <p:cNvSpPr txBox="1"/>
          <p:nvPr/>
        </p:nvSpPr>
        <p:spPr>
          <a:xfrm>
            <a:off x="280610" y="1468815"/>
            <a:ext cx="7975197" cy="646331"/>
          </a:xfrm>
          <a:prstGeom prst="rect">
            <a:avLst/>
          </a:prstGeom>
          <a:noFill/>
        </p:spPr>
        <p:txBody>
          <a:bodyPr wrap="none" rtlCol="0">
            <a:spAutoFit/>
          </a:bodyPr>
          <a:lstStyle/>
          <a:p>
            <a:pPr marL="285750" indent="-285750">
              <a:buFont typeface="Arial" panose="020B0604020202020204" pitchFamily="34" charset="0"/>
              <a:buChar char="•"/>
            </a:pPr>
            <a:r>
              <a:rPr lang="en-US" dirty="0"/>
              <a:t>How will AI affect the future of journals?  And what will it mean for top journals </a:t>
            </a:r>
          </a:p>
          <a:p>
            <a:r>
              <a:rPr lang="en-US" dirty="0"/>
              <a:t>      to play the role they have historically played in OM/OR**?</a:t>
            </a:r>
          </a:p>
        </p:txBody>
      </p:sp>
      <p:sp>
        <p:nvSpPr>
          <p:cNvPr id="6" name="TextBox 5">
            <a:extLst>
              <a:ext uri="{FF2B5EF4-FFF2-40B4-BE49-F238E27FC236}">
                <a16:creationId xmlns:a16="http://schemas.microsoft.com/office/drawing/2014/main" id="{7CCA25FE-4E1D-448A-A649-487262460B87}"/>
              </a:ext>
            </a:extLst>
          </p:cNvPr>
          <p:cNvSpPr txBox="1"/>
          <p:nvPr/>
        </p:nvSpPr>
        <p:spPr>
          <a:xfrm>
            <a:off x="2608446" y="4352783"/>
            <a:ext cx="1616340" cy="646331"/>
          </a:xfrm>
          <a:prstGeom prst="rect">
            <a:avLst/>
          </a:prstGeom>
          <a:noFill/>
        </p:spPr>
        <p:txBody>
          <a:bodyPr wrap="none" rtlCol="0">
            <a:spAutoFit/>
          </a:bodyPr>
          <a:lstStyle/>
          <a:p>
            <a:r>
              <a:rPr lang="en-US" dirty="0"/>
              <a:t>*   Credit Esra</a:t>
            </a:r>
          </a:p>
          <a:p>
            <a:r>
              <a:rPr lang="en-US" dirty="0"/>
              <a:t>** Credit Omar</a:t>
            </a:r>
          </a:p>
        </p:txBody>
      </p:sp>
      <p:sp>
        <p:nvSpPr>
          <p:cNvPr id="9" name="TextBox 8">
            <a:extLst>
              <a:ext uri="{FF2B5EF4-FFF2-40B4-BE49-F238E27FC236}">
                <a16:creationId xmlns:a16="http://schemas.microsoft.com/office/drawing/2014/main" id="{56DB3D48-58EF-44B9-8E6E-7BC84683042C}"/>
              </a:ext>
            </a:extLst>
          </p:cNvPr>
          <p:cNvSpPr txBox="1"/>
          <p:nvPr/>
        </p:nvSpPr>
        <p:spPr>
          <a:xfrm>
            <a:off x="4772746" y="4089767"/>
            <a:ext cx="4137891" cy="954107"/>
          </a:xfrm>
          <a:prstGeom prst="rect">
            <a:avLst/>
          </a:prstGeom>
          <a:noFill/>
        </p:spPr>
        <p:txBody>
          <a:bodyPr wrap="square" rtlCol="0">
            <a:spAutoFit/>
          </a:bodyPr>
          <a:lstStyle/>
          <a:p>
            <a:r>
              <a:rPr lang="en-US" sz="1400" dirty="0"/>
              <a:t>When:  Monday, Nov 2, 11am-12:15pm</a:t>
            </a:r>
          </a:p>
          <a:p>
            <a:r>
              <a:rPr lang="en-US" sz="1400" dirty="0"/>
              <a:t>Where:  Moscone South-303 (Level 3)</a:t>
            </a:r>
          </a:p>
          <a:p>
            <a:r>
              <a:rPr lang="en-US" sz="1400" dirty="0"/>
              <a:t>Panelists:  Chris Tang, Chris Loch, Amy Ward</a:t>
            </a:r>
          </a:p>
          <a:p>
            <a:r>
              <a:rPr lang="en-US" sz="1400" dirty="0"/>
              <a:t>Moderator:  Esra Buyuktahtakin Toy</a:t>
            </a:r>
          </a:p>
        </p:txBody>
      </p:sp>
    </p:spTree>
    <p:extLst>
      <p:ext uri="{BB962C8B-B14F-4D97-AF65-F5344CB8AC3E}">
        <p14:creationId xmlns:p14="http://schemas.microsoft.com/office/powerpoint/2010/main" val="20557574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4965</TotalTime>
  <Words>986</Words>
  <Application>Microsoft Macintosh PowerPoint</Application>
  <PresentationFormat>On-screen Show (16:9)</PresentationFormat>
  <Paragraphs>64</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Wingdings</vt:lpstr>
      <vt:lpstr>1_Office Theme</vt:lpstr>
      <vt:lpstr>Publishing in the Age of AI:  what should opre do? </vt:lpstr>
      <vt:lpstr>Submissions are increasing</vt:lpstr>
      <vt:lpstr>From opre stakeholder survey </vt:lpstr>
      <vt:lpstr>What is opre doing? </vt:lpstr>
      <vt:lpstr>Some Principles  </vt:lpstr>
      <vt:lpstr>Questions for the community</vt:lpstr>
    </vt:vector>
  </TitlesOfParts>
  <Company>INFORMS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Max G Resnick Jr</dc:creator>
  <cp:lastModifiedBy>Castro, Francisco</cp:lastModifiedBy>
  <cp:revision>88</cp:revision>
  <dcterms:created xsi:type="dcterms:W3CDTF">2017-03-21T13:21:42Z</dcterms:created>
  <dcterms:modified xsi:type="dcterms:W3CDTF">2026-08-26T23:25:19Z</dcterms:modified>
</cp:coreProperties>
</file>